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859" r:id="rId2"/>
    <p:sldId id="931" r:id="rId3"/>
    <p:sldId id="906" r:id="rId4"/>
    <p:sldId id="910" r:id="rId5"/>
    <p:sldId id="911" r:id="rId6"/>
    <p:sldId id="912" r:id="rId7"/>
    <p:sldId id="913" r:id="rId8"/>
    <p:sldId id="914" r:id="rId9"/>
    <p:sldId id="934" r:id="rId10"/>
    <p:sldId id="935" r:id="rId11"/>
    <p:sldId id="932" r:id="rId12"/>
    <p:sldId id="915" r:id="rId13"/>
    <p:sldId id="916" r:id="rId14"/>
    <p:sldId id="917" r:id="rId15"/>
    <p:sldId id="918" r:id="rId16"/>
    <p:sldId id="919" r:id="rId17"/>
    <p:sldId id="920" r:id="rId18"/>
    <p:sldId id="933" r:id="rId19"/>
    <p:sldId id="922" r:id="rId20"/>
    <p:sldId id="923" r:id="rId21"/>
    <p:sldId id="924" r:id="rId22"/>
    <p:sldId id="925"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第四</a:t>
            </a:r>
            <a:r>
              <a:rPr lang="zh-CN" altLang="en-US" sz="5200" smtClean="0">
                <a:solidFill>
                  <a:srgbClr val="70AD47">
                    <a:lumMod val="75000"/>
                  </a:srgbClr>
                </a:solidFill>
                <a:ea typeface="楷体" panose="02010609060101010101" pitchFamily="49" charset="-122"/>
                <a:cs typeface="Times New Roman" panose="02020603050405020304" pitchFamily="18" charset="0"/>
              </a:rPr>
              <a:t>单元  经济</a:t>
            </a:r>
            <a:r>
              <a:rPr lang="zh-CN" altLang="en-US" sz="5200">
                <a:solidFill>
                  <a:srgbClr val="70AD47">
                    <a:lumMod val="75000"/>
                  </a:srgbClr>
                </a:solidFill>
                <a:ea typeface="楷体" panose="02010609060101010101" pitchFamily="49" charset="-122"/>
                <a:cs typeface="Times New Roman" panose="02020603050405020304" pitchFamily="18" charset="0"/>
              </a:rPr>
              <a:t>大危机和第二次世界大战</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356992"/>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15</a:t>
            </a:r>
            <a:r>
              <a:rPr lang="zh-CN" altLang="en-US" sz="4000">
                <a:solidFill>
                  <a:prstClr val="black"/>
                </a:solidFill>
                <a:cs typeface="Times New Roman" panose="02020603050405020304" pitchFamily="18" charset="0"/>
              </a:rPr>
              <a:t>课　第二次世界大战</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50854"/>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33FFF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世纪上半期，一个国家凭借它的经济和军事实力公然向现存世界秩序发起挑战；另一个国家则充当意识形态的挑战者，同时积蓄在经济和军事上进行挑战的实力。这两个国家最有可能是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德国和美国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美国和苏联</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德国和苏联</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苏联和中国</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257206" y="3399625"/>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sz="2400" dirty="0"/>
          </a:p>
        </p:txBody>
      </p:sp>
      <p:pic>
        <p:nvPicPr>
          <p:cNvPr id="5" name="图片 4"/>
          <p:cNvPicPr>
            <a:picLocks noChangeAspect="1"/>
          </p:cNvPicPr>
          <p:nvPr/>
        </p:nvPicPr>
        <p:blipFill>
          <a:blip r:embed="rId2"/>
          <a:stretch>
            <a:fillRect/>
          </a:stretch>
        </p:blipFill>
        <p:spPr>
          <a:xfrm>
            <a:off x="262558" y="979279"/>
            <a:ext cx="7610475" cy="1171575"/>
          </a:xfrm>
          <a:prstGeom prst="rect">
            <a:avLst/>
          </a:prstGeom>
        </p:spPr>
      </p:pic>
    </p:spTree>
    <p:extLst>
      <p:ext uri="{BB962C8B-B14F-4D97-AF65-F5344CB8AC3E}">
        <p14:creationId xmlns:p14="http://schemas.microsoft.com/office/powerpoint/2010/main" val="264495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76893"/>
            <a:ext cx="11485848" cy="4524315"/>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年底，崔可夫率军事代表团前往重庆。行前，斯大林指示该代表团的任务是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紧紧束缚日本侵略者手脚。只有当日本侵略者的手脚被捆住的时候，我们才能在德国侵略者一旦进攻我国的时候避免两线作战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。上述材料表明斯大林遣使援华的目的在于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援助反法西斯盟友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壮大中国军事力量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阻止英美势力渗透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维护本国核心</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43906" y="256971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导图是学习历史的一种有效工具，运用思维导图可以增强学生的记忆能力和立体思维能力。下面是小明制作的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思维导图，其中关于第二次世界大战的描述正确的是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①③⑤</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②③⑤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d38.jpg" descr="id:2147491316;FounderCES"/>
          <p:cNvPicPr/>
          <p:nvPr/>
        </p:nvPicPr>
        <p:blipFill>
          <a:blip r:embed="rId2"/>
          <a:stretch>
            <a:fillRect/>
          </a:stretch>
        </p:blipFill>
        <p:spPr>
          <a:xfrm>
            <a:off x="2710830" y="2636912"/>
            <a:ext cx="5962650" cy="2372360"/>
          </a:xfrm>
          <a:prstGeom prst="rect">
            <a:avLst/>
          </a:prstGeom>
        </p:spPr>
      </p:pic>
      <p:sp>
        <p:nvSpPr>
          <p:cNvPr id="5" name="矩形 4"/>
          <p:cNvSpPr/>
          <p:nvPr/>
        </p:nvSpPr>
        <p:spPr>
          <a:xfrm>
            <a:off x="2990236" y="1962962"/>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载，第二次世界大战期间，美国雷达技术控制的高射炮进行防空，只需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发；声呐技术作为导航和探测水下级潜艇的技术被英国用于攻击德国潜艇；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年，德国人运用导弹技术轰炸英国伦敦。以上史实说明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战争促进了科学技术的发展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科技发展是战争残酷的主凶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科技是决定战争胜负的关键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新科技革命加速了战争</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结束</a:t>
            </a:r>
            <a:endParaRPr lang="zh-CN" altLang="en-US"/>
          </a:p>
        </p:txBody>
      </p:sp>
      <p:sp>
        <p:nvSpPr>
          <p:cNvPr id="3" name="矩形 2"/>
          <p:cNvSpPr/>
          <p:nvPr/>
        </p:nvSpPr>
        <p:spPr>
          <a:xfrm>
            <a:off x="6607888" y="1959223"/>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13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下图中两次明显变化的共同因素是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年全球货船航运费率变化示意图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航运费率是指在海上货物运输过程中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不同的情况和条件确定的运输价格</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国际局势的剧变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技术变革的推动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全球治理的加强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自由贸易的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145648" y="870477"/>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5" name="ds34.jpg" descr="id:2147491337;FounderCES"/>
          <p:cNvPicPr/>
          <p:nvPr/>
        </p:nvPicPr>
        <p:blipFill>
          <a:blip r:embed="rId2"/>
          <a:stretch>
            <a:fillRect/>
          </a:stretch>
        </p:blipFill>
        <p:spPr>
          <a:xfrm>
            <a:off x="3646934" y="1569286"/>
            <a:ext cx="5274310" cy="2286000"/>
          </a:xfrm>
          <a:prstGeom prst="rect">
            <a:avLst/>
          </a:prstGeom>
        </p:spPr>
      </p:pic>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年下半年到战争结束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反法西斯同盟的主要国家举行了一系列</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554982822"/>
              </p:ext>
            </p:extLst>
          </p:nvPr>
        </p:nvGraphicFramePr>
        <p:xfrm>
          <a:off x="478582" y="1988840"/>
          <a:ext cx="11368120" cy="3840480"/>
        </p:xfrm>
        <a:graphic>
          <a:graphicData uri="http://schemas.openxmlformats.org/drawingml/2006/table">
            <a:tbl>
              <a:tblPr firstRow="1" firstCol="1" bandRow="1"/>
              <a:tblGrid>
                <a:gridCol w="1750691">
                  <a:extLst>
                    <a:ext uri="{9D8B030D-6E8A-4147-A177-3AD203B41FA5}">
                      <a16:colId xmlns:a16="http://schemas.microsoft.com/office/drawing/2014/main" val="4123785426"/>
                    </a:ext>
                  </a:extLst>
                </a:gridCol>
                <a:gridCol w="9617429">
                  <a:extLst>
                    <a:ext uri="{9D8B030D-6E8A-4147-A177-3AD203B41FA5}">
                      <a16:colId xmlns:a16="http://schemas.microsoft.com/office/drawing/2014/main" val="3157105043"/>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会议名称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932823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开罗会议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讨论对日作战和战后亚太地区的安排问题。《开罗宣言》明确规定</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日本所窃取的中国领土</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例如东北地区、</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a:solidFill>
                            <a:srgbClr val="000000"/>
                          </a:solidFill>
                          <a:effectLst/>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、澎湖群岛等</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归还中国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532247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雅尔塔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会议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重点讨论了处置德国、战后成立</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a:solidFill>
                            <a:srgbClr val="000000"/>
                          </a:solidFill>
                          <a:effectLst/>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、苏联对日作战和远东事务安排等问题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108721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波茨坦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会议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发表了敦促日本投降的《波茨坦公告》</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公告重申《</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a:solidFill>
                            <a:srgbClr val="000000"/>
                          </a:solidFill>
                          <a:effectLst/>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》的条件必须实施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3508194"/>
                  </a:ext>
                </a:extLst>
              </a:tr>
            </a:tbl>
          </a:graphicData>
        </a:graphic>
      </p:graphicFrame>
    </p:spTree>
    <p:extLst>
      <p:ext uri="{BB962C8B-B14F-4D97-AF65-F5344CB8AC3E}">
        <p14:creationId xmlns:p14="http://schemas.microsoft.com/office/powerpoint/2010/main" val="21587371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太平洋战争期间日军兵力分配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35.jpg" descr="id:2147491352;FounderCES"/>
          <p:cNvPicPr/>
          <p:nvPr/>
        </p:nvPicPr>
        <p:blipFill>
          <a:blip r:embed="rId2"/>
          <a:stretch>
            <a:fillRect/>
          </a:stretch>
        </p:blipFill>
        <p:spPr>
          <a:xfrm>
            <a:off x="2278782" y="1556792"/>
            <a:ext cx="7459980" cy="3561080"/>
          </a:xfrm>
          <a:prstGeom prst="rect">
            <a:avLst/>
          </a:prstGeom>
        </p:spPr>
      </p:pic>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结合所学知识，补充完成材料一表格中的空缺。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归纳材料一中一系列会议的召开所起到的共同作用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根据材料二并结合所学知识，指出中国战场在世界反法西斯战争中的地位和作用</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732" y="1303264"/>
            <a:ext cx="7367686" cy="646331"/>
          </a:xfrm>
          <a:prstGeom prst="rect">
            <a:avLst/>
          </a:prstGeom>
        </p:spPr>
        <p:txBody>
          <a:bodyPr wrap="square">
            <a:spAutoFit/>
          </a:bodyPr>
          <a:lstStyle/>
          <a:p>
            <a:pPr>
              <a:lnSpc>
                <a:spcPct val="150000"/>
              </a:lnSpc>
              <a:spcAft>
                <a:spcPts val="0"/>
              </a:spcAft>
            </a:pPr>
            <a:r>
              <a:rPr lang="en-US" altLang="zh-CN" sz="2400">
                <a:latin typeface="宋体" panose="02010600030101010101" pitchFamily="2" charset="-122"/>
                <a:cs typeface="Times New Roman" panose="02020603050405020304" pitchFamily="18" charset="0"/>
              </a:rPr>
              <a:t>①</a:t>
            </a:r>
            <a:r>
              <a:rPr lang="zh-CN" altLang="zh-CN" sz="2400">
                <a:cs typeface="Times New Roman" panose="02020603050405020304" pitchFamily="18" charset="0"/>
              </a:rPr>
              <a:t>台湾及其附属岛屿　</a:t>
            </a:r>
            <a:r>
              <a:rPr lang="en-US" altLang="zh-CN" sz="2400">
                <a:latin typeface="宋体" panose="02010600030101010101" pitchFamily="2" charset="-122"/>
                <a:cs typeface="Times New Roman" panose="02020603050405020304" pitchFamily="18" charset="0"/>
              </a:rPr>
              <a:t>②</a:t>
            </a:r>
            <a:r>
              <a:rPr lang="zh-CN" altLang="zh-CN" sz="2400">
                <a:cs typeface="Times New Roman" panose="02020603050405020304" pitchFamily="18" charset="0"/>
              </a:rPr>
              <a:t>联合国　</a:t>
            </a:r>
            <a:r>
              <a:rPr lang="en-US" altLang="zh-CN" sz="2400">
                <a:latin typeface="宋体" panose="02010600030101010101" pitchFamily="2" charset="-122"/>
                <a:cs typeface="Times New Roman" panose="02020603050405020304" pitchFamily="18" charset="0"/>
              </a:rPr>
              <a:t>③</a:t>
            </a:r>
            <a:r>
              <a:rPr lang="zh-CN" altLang="zh-CN" sz="2400">
                <a:cs typeface="Times New Roman" panose="02020603050405020304" pitchFamily="18" charset="0"/>
              </a:rPr>
              <a:t>开罗宣言</a:t>
            </a:r>
            <a:endParaRPr lang="zh-CN" altLang="zh-CN" sz="1200">
              <a:solidFill>
                <a:srgbClr val="000000"/>
              </a:solidFill>
              <a:cs typeface="Times New Roman" panose="02020603050405020304" pitchFamily="18" charset="0"/>
            </a:endParaRPr>
          </a:p>
        </p:txBody>
      </p:sp>
      <p:sp>
        <p:nvSpPr>
          <p:cNvPr id="4" name="矩形 3"/>
          <p:cNvSpPr/>
          <p:nvPr/>
        </p:nvSpPr>
        <p:spPr>
          <a:xfrm>
            <a:off x="360854" y="2276872"/>
            <a:ext cx="11485848"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协调了盟军行动，促进了反法西斯战争的胜利；对战后世界作了安排，有利于战后的和平与发展。</a:t>
            </a:r>
            <a:endParaRPr lang="zh-CN" altLang="zh-CN" sz="1200">
              <a:solidFill>
                <a:srgbClr val="000000"/>
              </a:solidFill>
              <a:cs typeface="Times New Roman" panose="02020603050405020304" pitchFamily="18" charset="0"/>
            </a:endParaRPr>
          </a:p>
        </p:txBody>
      </p:sp>
      <p:sp>
        <p:nvSpPr>
          <p:cNvPr id="5" name="矩形 4"/>
          <p:cNvSpPr/>
          <p:nvPr/>
        </p:nvSpPr>
        <p:spPr>
          <a:xfrm>
            <a:off x="360854" y="3789040"/>
            <a:ext cx="11711016"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中国战场是世界反法西斯战争的东方主战场。在亚洲，中国牵制着大部分日本陆军，为世界反法西斯战争的胜利作出了巨大贡献。</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3900235"/>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风雨欲来</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战前阴谋</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我们对一个在强大邻邦压境下的国家无论抱多大的同情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也不能仅仅为了它而使整个国家卷入一场战争。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月英国首相张伯伦的广播演说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根据材料一，指出第二次世界大战全面爆发前英、法等国对法西斯国家采取的政策。它有什么危害</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3055" y="5720922"/>
            <a:ext cx="5444119"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绥靖政策。助长了法西斯的嚣张气焰。</a:t>
            </a:r>
            <a:endParaRPr lang="zh-CN" altLang="zh-CN" sz="120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817865"/>
            <a:ext cx="7400925" cy="1028700"/>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硝烟弥漫</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战争进程</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一支身穿波兰军装的德国党卫军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袭击了德国边境的格莱维茨电台。他们在广播里用波兰语辱骂德国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并丢下几具身穿波兰军装、实际上是德国囚犯的尸体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全德各电台广播了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德国遭到了波兰突然袭击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的消息。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日凌晨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德国大举入侵波兰。英、法被迫对德宣战。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昨天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一个遗臭万年的日子</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美利坚合众国遭到了日本海空军部队突然和蓄谋的进攻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合众国当时同该国处于和平状态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根据日本的请求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当时仍同该国政府和该国天皇进行着对话</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美国总统富兰克林</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罗斯福的</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演讲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第二次世界大战的全面爆发及主要战场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整个欧洲大陆被所向披靡的德军踩在脚下。美国保持中立，苏联畏缩不前。英国孤军奋战，为了抵御德国的轰炸，成功地进行了空中防御，并在德国潜艇的袭击下保持了海上航线的畅通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以上情景最有可能发生在</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年春</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年冬</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52229" y="3717032"/>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pic>
        <p:nvPicPr>
          <p:cNvPr id="4" name="图片 3"/>
          <p:cNvPicPr>
            <a:picLocks noChangeAspect="1"/>
          </p:cNvPicPr>
          <p:nvPr/>
        </p:nvPicPr>
        <p:blipFill>
          <a:blip r:embed="rId2"/>
          <a:stretch>
            <a:fillRect/>
          </a:stretch>
        </p:blipFill>
        <p:spPr>
          <a:xfrm>
            <a:off x="326471" y="980728"/>
            <a:ext cx="7429500" cy="1038225"/>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材料二、三分别反映了哪一历史事件？结合所学知识，分别指出其产生的历史影响</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772816"/>
            <a:ext cx="11567000"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德国突袭波兰；日军偷袭珍珠港。标志着第二次世界大战全面爆发；标志着第二次世界大战达到最大规模。</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正义者的联盟</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endPar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材料四中的两幅图片反映了世界人民面对法西斯的侵略走向了联合，指出这种联合在政治、军事方面的表现</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0910" y="1412776"/>
            <a:ext cx="5048250" cy="2895600"/>
          </a:xfrm>
          <a:prstGeom prst="rect">
            <a:avLst/>
          </a:prstGeom>
        </p:spPr>
      </p:pic>
      <p:sp>
        <p:nvSpPr>
          <p:cNvPr id="4" name="矩形 3"/>
          <p:cNvSpPr/>
          <p:nvPr/>
        </p:nvSpPr>
        <p:spPr>
          <a:xfrm>
            <a:off x="406574" y="5665989"/>
            <a:ext cx="10801200"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政治上，建立世界反法西斯同盟，召开雅尔塔会议；军事上，诺曼底登陆。</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侵略者的下场</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一意逞雄的国家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等于是放弃了从容崛起的主动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最后的结果并不美好。历史的教训还在于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所有企图靠战争来征服压迫和掠夺其他国家的大国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其结局总是和它们的愿望相反。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摘编自《大国崛起》解说词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世纪的一个实例来说明材料五的观点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059820"/>
            <a:ext cx="11567000"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德国建立了法西斯专政，企图称霸世界，但是最终被世界反法西斯同盟打败，自食战争恶果。</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符合史实即可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年代初，苏联西部的工厂被迫搬迁到内陆，机器被安置在露天环境里就开始了工作；妇女们也被征召到工厂、矿场等从事生产。这些举措是为了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完成两个五年计划</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加快农业集体化进程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应对世界经济危机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全力反抗法西斯</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侵略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7248" y="198021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反法西斯同盟的建立及战争形势的转折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月，《联合国家宣言》宣告：</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每一政府各自保证与本宣言签字国合作，并不与敌人缔结单独停战协定或和约。</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该宣言中的</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敌人</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应包括</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1486694" y="256490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月中旬，德国人已打到这座城市的中心，在那里，他们陷入了困境。正当士兵们在地下室里、屋顶上、下水道里短兵相接时，两支苏联集团军从东渡过了伏尔加河，对德军形成了钳形包围。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材料反映的战役</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成为第二次世界大战的转折点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标志着二战规模扩大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标志着太平洋战争爆发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使德军面临两线</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869528" y="198021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瑞典作家阿斯特丽德</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林格伦在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日的日记中写道：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反攻总算来了！盟军在飞机的支援下在法国的西北部登陆。成千只运兵船和成千架飞机今天清晨穿过英吉利海峡。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日记中记载的历史事件是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凡尔登战役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敦刻尔克大撤退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诺曼底登陆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斯大林格勒</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保卫战</a:t>
            </a:r>
            <a:endParaRPr lang="zh-CN" altLang="en-US"/>
          </a:p>
        </p:txBody>
      </p:sp>
      <p:sp>
        <p:nvSpPr>
          <p:cNvPr id="3" name="矩形 2"/>
          <p:cNvSpPr/>
          <p:nvPr/>
        </p:nvSpPr>
        <p:spPr>
          <a:xfrm>
            <a:off x="9704232" y="1976475"/>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pic>
        <p:nvPicPr>
          <p:cNvPr id="4" name="图片 3"/>
          <p:cNvPicPr>
            <a:picLocks noChangeAspect="1"/>
          </p:cNvPicPr>
          <p:nvPr/>
        </p:nvPicPr>
        <p:blipFill>
          <a:blip r:embed="rId2"/>
          <a:stretch>
            <a:fillRect/>
          </a:stretch>
        </p:blipFill>
        <p:spPr>
          <a:xfrm>
            <a:off x="910630" y="828086"/>
            <a:ext cx="1790700" cy="561975"/>
          </a:xfrm>
          <a:prstGeom prst="rect">
            <a:avLst/>
          </a:prstGeom>
        </p:spPr>
      </p:pic>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雅尔塔会议及战争结束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日凌晨，苏军万炮齐发，对德军阵地进行了猛烈的轰炸。接着，在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多个巨型探照灯的照耀下，数千辆坦克引导苏军战士向德军阵地发动了进攻。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希特勒见大势已去，在地下室饮弹自尽。上述材料描述的是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莫斯科保卫战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斯大林格勒保卫战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诺曼底登陆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柏林</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438" y="253902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南开区期末</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如图所示为美国军舰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密苏里号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上的日本投降仪式，照片所示历史事件的意义是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成为第二次世界大战的转折点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标志着二战欧洲战事的结束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日本法西斯宣布无条件投降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标志着第二次世界大战</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33.jpg" descr="id:2147491288;FounderCES"/>
          <p:cNvPicPr/>
          <p:nvPr/>
        </p:nvPicPr>
        <p:blipFill>
          <a:blip r:embed="rId2"/>
          <a:stretch>
            <a:fillRect/>
          </a:stretch>
        </p:blipFill>
        <p:spPr>
          <a:xfrm>
            <a:off x="4222998" y="1700808"/>
            <a:ext cx="3067050" cy="2227580"/>
          </a:xfrm>
          <a:prstGeom prst="rect">
            <a:avLst/>
          </a:prstGeom>
        </p:spPr>
      </p:pic>
      <p:sp>
        <p:nvSpPr>
          <p:cNvPr id="4" name="矩形 3"/>
          <p:cNvSpPr/>
          <p:nvPr/>
        </p:nvSpPr>
        <p:spPr>
          <a:xfrm>
            <a:off x="2935480" y="1430028"/>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据不完全统计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，第二次世界大战中全世界军民死亡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多万人，消耗军费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亿美元，物资损失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42700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亿美元，还造成无法用数字估量的精神创伤。以上材料说明第二次世界大战</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是帝国主义瓜分世界的战争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给人类带来了巨大灾难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促进了世界殖民体系的瓦解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导致社会保障制度</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50790"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323270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1005</TotalTime>
  <Words>1801</Words>
  <Application>Microsoft Office PowerPoint</Application>
  <PresentationFormat>自定义</PresentationFormat>
  <Paragraphs>133</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299</cp:revision>
  <dcterms:created xsi:type="dcterms:W3CDTF">2020-11-06T05:24:40Z</dcterms:created>
  <dcterms:modified xsi:type="dcterms:W3CDTF">2024-12-17T01:44:13Z</dcterms:modified>
</cp:coreProperties>
</file>